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41" r:id="rId5"/>
  </p:sldMasterIdLst>
  <p:notesMasterIdLst>
    <p:notesMasterId r:id="rId24"/>
  </p:notesMasterIdLst>
  <p:sldIdLst>
    <p:sldId id="279" r:id="rId6"/>
    <p:sldId id="284" r:id="rId7"/>
    <p:sldId id="286" r:id="rId8"/>
    <p:sldId id="287" r:id="rId9"/>
    <p:sldId id="305" r:id="rId10"/>
    <p:sldId id="288" r:id="rId11"/>
    <p:sldId id="291" r:id="rId12"/>
    <p:sldId id="300" r:id="rId13"/>
    <p:sldId id="298" r:id="rId14"/>
    <p:sldId id="295" r:id="rId15"/>
    <p:sldId id="301" r:id="rId16"/>
    <p:sldId id="302" r:id="rId17"/>
    <p:sldId id="303" r:id="rId18"/>
    <p:sldId id="299" r:id="rId19"/>
    <p:sldId id="304" r:id="rId20"/>
    <p:sldId id="297" r:id="rId21"/>
    <p:sldId id="285" r:id="rId22"/>
    <p:sldId id="28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3120" y="8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EB68C-604D-45D5-AF36-5FC97997B612}" type="datetimeFigureOut">
              <a:rPr lang="en-AU" smtClean="0"/>
              <a:t>7/11/2024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4BEAE-8CAC-4E2A-8100-ADD128F227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164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4" Type="http://schemas.openxmlformats.org/officeDocument/2006/relationships/image" Target="../media/image3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Relationship Id="rId4" Type="http://schemas.openxmlformats.org/officeDocument/2006/relationships/image" Target="../media/image3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e_TIcker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17" y="265896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298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2251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26356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07999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8326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74581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38170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64627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40386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641323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1817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e_TIcker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995420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309126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7687056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97536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03E8-089D-0ACD-1D05-C59964D50E2F}"/>
              </a:ext>
            </a:extLst>
          </p:cNvPr>
          <p:cNvSpPr/>
          <p:nvPr userDrawn="1"/>
        </p:nvSpPr>
        <p:spPr>
          <a:xfrm>
            <a:off x="0" y="35076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143CB0-80E3-8AB0-053D-E52E19E92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99" y="26127"/>
            <a:ext cx="1980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200" smtClean="0">
                <a:solidFill>
                  <a:schemeClr val="tx1"/>
                </a:solidFill>
                <a:latin typeface="+mj-lt"/>
                <a:ea typeface="+mn-ea"/>
              </a:defRPr>
            </a:lvl1pPr>
            <a:lvl2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4pPr>
            <a:lvl5pPr>
              <a:defRPr lang="en-AU" sz="1800">
                <a:solidFill>
                  <a:schemeClr val="lt1"/>
                </a:solidFill>
                <a:ea typeface="+mn-ea"/>
                <a:cs typeface="+mn-cs"/>
              </a:defRPr>
            </a:lvl5pPr>
          </a:lstStyle>
          <a:p>
            <a:pPr lvl="0" defTabSz="914400" latinLnBrk="0"/>
            <a:r>
              <a:rPr lang="en-US"/>
              <a:t>Section name here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686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F090DBB-DBAB-499B-B31E-9C5FEBA1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F090DBB-DBAB-499B-B31E-9C5FEBA1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AED96BB-361A-4F3E-A7CB-D1560FDE9F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3CA51-1D19-4ADC-908F-13F64C03CB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7417" y="3925156"/>
            <a:ext cx="4698834" cy="118186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FDB2B-16C1-4564-B415-DBBBCF003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1" y="1475802"/>
            <a:ext cx="2726046" cy="1953198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4C01ECE-843C-4618-8C3A-082A62CB3D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417" y="5334153"/>
            <a:ext cx="4698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/>
              <a:t>Event title – event date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F417C3A-BBD1-0EAC-6A37-12CE6587C5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6921666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Insert image </a:t>
            </a:r>
          </a:p>
          <a:p>
            <a:r>
              <a:rPr lang="en-US"/>
              <a:t>(try: https://unsplash.com/)</a:t>
            </a:r>
          </a:p>
        </p:txBody>
      </p:sp>
    </p:spTree>
    <p:extLst>
      <p:ext uri="{BB962C8B-B14F-4D97-AF65-F5344CB8AC3E}">
        <p14:creationId xmlns:p14="http://schemas.microsoft.com/office/powerpoint/2010/main" val="2210043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1"/>
            </a:lvl2pPr>
            <a:lvl3pPr marL="228604">
              <a:buFont typeface="Arial" panose="020B0604020202020204" pitchFamily="34" charset="0"/>
              <a:buChar char="•"/>
              <a:defRPr sz="1801"/>
            </a:lvl3pPr>
            <a:lvl4pPr marL="457206">
              <a:buFont typeface="System Font"/>
              <a:buChar char="–"/>
              <a:defRPr sz="1600"/>
            </a:lvl4pPr>
            <a:lvl5pPr marL="685809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2" cy="8103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3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3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3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3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4358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4358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358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358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95094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95094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95094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95094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4">
              <a:spcAft>
                <a:spcPts val="1200"/>
              </a:spcAft>
            </a:pPr>
            <a:endParaRPr lang="en-US" sz="1801" noProof="0"/>
          </a:p>
        </p:txBody>
      </p:sp>
    </p:spTree>
    <p:extLst>
      <p:ext uri="{BB962C8B-B14F-4D97-AF65-F5344CB8AC3E}">
        <p14:creationId xmlns:p14="http://schemas.microsoft.com/office/powerpoint/2010/main" val="275829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D8A76DE-ECA0-60F4-575C-02C4077408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D8A76DE-ECA0-60F4-575C-02C407740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B9E7BD-B7D1-FF01-F546-0CADB6C2F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550" y="2909333"/>
            <a:ext cx="9389031" cy="1039334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pPr lvl="0"/>
            <a:r>
              <a:rPr lang="en-US"/>
              <a:t>## - Place section title here in sentence case, max 2 lines </a:t>
            </a:r>
          </a:p>
        </p:txBody>
      </p:sp>
    </p:spTree>
    <p:extLst>
      <p:ext uri="{BB962C8B-B14F-4D97-AF65-F5344CB8AC3E}">
        <p14:creationId xmlns:p14="http://schemas.microsoft.com/office/powerpoint/2010/main" val="60944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Basic - Dark, White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2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3970736"/>
            <a:ext cx="6884562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>
                    <a:lumMod val="95000"/>
                  </a:schemeClr>
                </a:solidFill>
                <a:latin typeface="GT Sectra Fine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pPr marL="0" lvl="0" indent="0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8" cy="530687"/>
          </a:xfrm>
        </p:spPr>
        <p:txBody>
          <a:bodyPr/>
          <a:lstStyle>
            <a:lvl1pPr marL="0" indent="0" algn="l" defTabSz="914411" rtl="0" eaLnBrk="1" latinLnBrk="0" hangingPunct="1">
              <a:spcAft>
                <a:spcPts val="0"/>
              </a:spcAft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(DD MMMM YYYY)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5A68FC7-26B5-D447-0F4F-4539456AF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1" y="4788067"/>
            <a:ext cx="1965317" cy="1298408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F6C5752-FCAA-86D8-96A8-435178EF85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092" y="5004444"/>
            <a:ext cx="4114800" cy="348141"/>
          </a:xfrm>
          <a:prstGeom prst="rect">
            <a:avLst/>
          </a:prstGeom>
        </p:spPr>
        <p:txBody>
          <a:bodyPr/>
          <a:lstStyle>
            <a:lvl1pPr>
              <a:defRPr lang="en-US" sz="1600" b="0" i="0" kern="1200" spc="0" dirty="0" smtClean="0">
                <a:solidFill>
                  <a:schemeClr val="tx1">
                    <a:lumMod val="95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091483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720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835446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66308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9267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12791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06925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  <a:endParaRPr lang="en-AU" sz="12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27969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theme" Target="../theme/theme1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29" Type="http://schemas.openxmlformats.org/officeDocument/2006/relationships/oleObject" Target="../embeddings/oleObject4.bin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tags" Target="../tags/tag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tags" Target="../tags/tag5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95" imgH="394" progId="TCLayout.ActiveDocument.1">
                  <p:embed/>
                </p:oleObj>
              </mc:Choice>
              <mc:Fallback>
                <p:oleObj name="think-cell Slide" r:id="rId7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19" r:id="rId2"/>
    <p:sldLayoutId id="2147483712" r:id="rId3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95" imgH="394" progId="TCLayout.ActiveDocument.1">
                  <p:embed/>
                </p:oleObj>
              </mc:Choice>
              <mc:Fallback>
                <p:oleObj name="think-cell Slide" r:id="rId29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1" r:id="rId3"/>
    <p:sldLayoutId id="2147483722" r:id="rId4"/>
    <p:sldLayoutId id="2147483726" r:id="rId5"/>
    <p:sldLayoutId id="2147483740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9" r:id="rId12"/>
    <p:sldLayoutId id="2147483735" r:id="rId13"/>
    <p:sldLayoutId id="2147483736" r:id="rId14"/>
    <p:sldLayoutId id="2147483737" r:id="rId15"/>
    <p:sldLayoutId id="2147483738" r:id="rId16"/>
    <p:sldLayoutId id="2147483731" r:id="rId17"/>
    <p:sldLayoutId id="2147483732" r:id="rId18"/>
    <p:sldLayoutId id="2147483733" r:id="rId19"/>
    <p:sldLayoutId id="2147483734" r:id="rId20"/>
    <p:sldLayoutId id="2147483710" r:id="rId21"/>
    <p:sldLayoutId id="2147483743" r:id="rId22"/>
    <p:sldLayoutId id="2147483706" r:id="rId23"/>
    <p:sldLayoutId id="2147483707" r:id="rId24"/>
    <p:sldLayoutId id="2147483708" r:id="rId25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1.squarespace.com/static/62642e5279626642fe233233/t/6387b484702d30798e9c313f/1669837958977/Guvenen-Pistaferri-Violante-QE-2022.pdf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1063-F7C5-BF45-3F8D-4BBF7C6A08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Insights on income dynamics from two decades of administrative data</a:t>
            </a:r>
            <a:endParaRPr lang="en-AU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1E2DE-0391-4E20-1E1B-0662C2F1A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GRID Project Update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6D3B8-7879-8615-37E3-CDE7531C8E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08/11/2024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4EA3F-0146-1015-E861-2683F2873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Matt Elias</a:t>
            </a:r>
          </a:p>
        </p:txBody>
      </p:sp>
    </p:spTree>
    <p:extLst>
      <p:ext uri="{BB962C8B-B14F-4D97-AF65-F5344CB8AC3E}">
        <p14:creationId xmlns:p14="http://schemas.microsoft.com/office/powerpoint/2010/main" val="3250290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>
                <a:ea typeface="Roboto Black"/>
                <a:cs typeface="Arial"/>
              </a:rPr>
              <a:t>1yr growth of </a:t>
            </a:r>
            <a:r>
              <a:rPr lang="en-AU" err="1">
                <a:ea typeface="Roboto Black"/>
                <a:cs typeface="Arial"/>
              </a:rPr>
              <a:t>residualised</a:t>
            </a:r>
            <a:r>
              <a:rPr lang="en-AU">
                <a:ea typeface="Roboto Black"/>
                <a:cs typeface="Arial"/>
              </a:rPr>
              <a:t> earnings</a:t>
            </a:r>
            <a:endParaRPr lang="en-US"/>
          </a:p>
        </p:txBody>
      </p:sp>
      <p:pic>
        <p:nvPicPr>
          <p:cNvPr id="5" name="Picture 4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00A95499-5FA1-A3D8-0C66-42A3B54C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880" y="1280818"/>
            <a:ext cx="7986000" cy="4089321"/>
          </a:xfrm>
          <a:prstGeom prst="rect">
            <a:avLst/>
          </a:prstGeom>
        </p:spPr>
      </p:pic>
      <p:pic>
        <p:nvPicPr>
          <p:cNvPr id="6" name="Picture 5" descr="A graph of increasing earnings&#10;&#10;Description automatically generated with medium confidence">
            <a:extLst>
              <a:ext uri="{FF2B5EF4-FFF2-40B4-BE49-F238E27FC236}">
                <a16:creationId xmlns:a16="http://schemas.microsoft.com/office/drawing/2014/main" id="{330B14C2-A02F-2D7C-32E0-9F47B0054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1940560"/>
            <a:ext cx="3418761" cy="2976880"/>
          </a:xfrm>
          <a:prstGeom prst="rect">
            <a:avLst/>
          </a:prstGeom>
        </p:spPr>
      </p:pic>
      <p:pic>
        <p:nvPicPr>
          <p:cNvPr id="8" name="Picture 7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C5F2CAF4-E4CB-E602-3B21-BBDCD548A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53" y="1940560"/>
            <a:ext cx="3628861" cy="3061080"/>
          </a:xfrm>
          <a:prstGeom prst="rect">
            <a:avLst/>
          </a:prstGeom>
        </p:spPr>
      </p:pic>
      <p:pic>
        <p:nvPicPr>
          <p:cNvPr id="10" name="Picture 9" descr="A graph with blue lines and text&#10;&#10;Description automatically generated">
            <a:extLst>
              <a:ext uri="{FF2B5EF4-FFF2-40B4-BE49-F238E27FC236}">
                <a16:creationId xmlns:a16="http://schemas.microsoft.com/office/drawing/2014/main" id="{AA1358CF-920A-9567-3287-A89EDAB5C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390" y="1802750"/>
            <a:ext cx="3541610" cy="325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3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1yr growth of </a:t>
            </a:r>
            <a:r>
              <a:rPr lang="en-AU" dirty="0" err="1">
                <a:ea typeface="Roboto Black"/>
                <a:cs typeface="Arial"/>
              </a:rPr>
              <a:t>residualised</a:t>
            </a:r>
            <a:r>
              <a:rPr lang="en-AU" dirty="0">
                <a:ea typeface="Roboto Black"/>
                <a:cs typeface="Arial"/>
              </a:rPr>
              <a:t> earnings</a:t>
            </a:r>
            <a:r>
              <a:rPr lang="en-AU">
                <a:ea typeface="Roboto Black"/>
                <a:cs typeface="Arial"/>
              </a:rPr>
              <a:t> by permanent income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A0745-73FC-8248-777C-A93B77E19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382" y="1280818"/>
            <a:ext cx="8382000" cy="4281602"/>
          </a:xfrm>
          <a:prstGeom prst="rect">
            <a:avLst/>
          </a:prstGeom>
        </p:spPr>
      </p:pic>
      <p:pic>
        <p:nvPicPr>
          <p:cNvPr id="12" name="Picture 11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AC86740-8A83-56EC-3E46-CBC62BC26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1153329"/>
            <a:ext cx="5600700" cy="5124450"/>
          </a:xfrm>
          <a:prstGeom prst="rect">
            <a:avLst/>
          </a:prstGeom>
        </p:spPr>
      </p:pic>
      <p:pic>
        <p:nvPicPr>
          <p:cNvPr id="14" name="Picture 1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AF85873F-1866-6FA1-E372-545FB5312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17" y="1153329"/>
            <a:ext cx="56007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42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1yr growth of </a:t>
            </a:r>
            <a:r>
              <a:rPr lang="en-AU" dirty="0" err="1">
                <a:ea typeface="Roboto Black"/>
                <a:cs typeface="Arial"/>
              </a:rPr>
              <a:t>residualised</a:t>
            </a:r>
            <a:r>
              <a:rPr lang="en-AU" dirty="0">
                <a:ea typeface="Roboto Black"/>
                <a:cs typeface="Arial"/>
              </a:rPr>
              <a:t> earnings</a:t>
            </a:r>
            <a:r>
              <a:rPr lang="en-AU">
                <a:ea typeface="Roboto Black"/>
                <a:cs typeface="Arial"/>
              </a:rPr>
              <a:t> by permanent income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FCF513-EFC9-8BB7-8CC7-75C2FC60A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160" y="1596339"/>
            <a:ext cx="8340000" cy="4211402"/>
          </a:xfrm>
          <a:prstGeom prst="rect">
            <a:avLst/>
          </a:prstGeom>
        </p:spPr>
      </p:pic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E691643-F6CF-5879-0569-43DB9BC39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18" y="1280818"/>
            <a:ext cx="5600700" cy="4819650"/>
          </a:xfrm>
          <a:prstGeom prst="rect">
            <a:avLst/>
          </a:prstGeom>
        </p:spPr>
      </p:pic>
      <p:pic>
        <p:nvPicPr>
          <p:cNvPr id="12" name="Picture 11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1E60B4A4-25D4-73CE-DCB9-F17822100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601" y="1292215"/>
            <a:ext cx="56007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57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1yr growth of </a:t>
            </a:r>
            <a:r>
              <a:rPr lang="en-AU" dirty="0" err="1">
                <a:ea typeface="Roboto Black"/>
                <a:cs typeface="Arial"/>
              </a:rPr>
              <a:t>residualised</a:t>
            </a:r>
            <a:r>
              <a:rPr lang="en-AU" dirty="0">
                <a:ea typeface="Roboto Black"/>
                <a:cs typeface="Arial"/>
              </a:rPr>
              <a:t> earnings</a:t>
            </a:r>
            <a:r>
              <a:rPr lang="en-AU">
                <a:ea typeface="Roboto Black"/>
                <a:cs typeface="Arial"/>
              </a:rPr>
              <a:t> by permanent income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5F549-C55F-CA58-0A5F-37434150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6295" y="1374152"/>
            <a:ext cx="8250000" cy="4412876"/>
          </a:xfrm>
          <a:prstGeom prst="rect">
            <a:avLst/>
          </a:prstGeom>
        </p:spPr>
      </p:pic>
      <p:pic>
        <p:nvPicPr>
          <p:cNvPr id="11" name="Picture 10" descr="A graph of growth and growth of income&#10;&#10;Description automatically generated with medium confidence">
            <a:extLst>
              <a:ext uri="{FF2B5EF4-FFF2-40B4-BE49-F238E27FC236}">
                <a16:creationId xmlns:a16="http://schemas.microsoft.com/office/drawing/2014/main" id="{BF44B791-EF75-E736-249F-DB162CB80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1225550"/>
            <a:ext cx="5600700" cy="4914900"/>
          </a:xfrm>
          <a:prstGeom prst="rect">
            <a:avLst/>
          </a:prstGeom>
        </p:spPr>
      </p:pic>
      <p:pic>
        <p:nvPicPr>
          <p:cNvPr id="13" name="Picture 1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F5087D3-6C8C-63B4-275A-EC58241EB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3184"/>
            <a:ext cx="56007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86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ea typeface="Roboto"/>
                <a:cs typeface="Arial"/>
              </a:rPr>
              <a:t>Mobility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76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>
                <a:ea typeface="Roboto Black"/>
                <a:cs typeface="Arial"/>
              </a:rPr>
              <a:t>Rank-rank mobility within permanent income distribution</a:t>
            </a:r>
            <a:endParaRPr lang="en-US"/>
          </a:p>
        </p:txBody>
      </p:sp>
      <p:pic>
        <p:nvPicPr>
          <p:cNvPr id="6" name="Picture 5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1F0589E0-BFFD-A069-026D-E3B5CF97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877" y="1207001"/>
            <a:ext cx="8436000" cy="4443998"/>
          </a:xfrm>
          <a:prstGeom prst="rect">
            <a:avLst/>
          </a:prstGeom>
        </p:spPr>
      </p:pic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4D9703A-8004-D471-0262-FADBD22B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" y="1442085"/>
            <a:ext cx="5600700" cy="5010150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CAB0D43-8503-4FEC-DD57-2962718FB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890" y="1442085"/>
            <a:ext cx="56007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8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Appendix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2901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97CF4F-81C7-6B61-C176-3D09DFB7D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8F849C-8D6B-0728-E5DF-92CB61DE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construction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CF1C1-5E9E-BAB7-4502-8B33AC64D905}"/>
              </a:ext>
            </a:extLst>
          </p:cNvPr>
          <p:cNvSpPr txBox="1"/>
          <p:nvPr/>
        </p:nvSpPr>
        <p:spPr>
          <a:xfrm>
            <a:off x="5637362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764DC-7A88-95FE-E939-62B1CB8D9CD4}"/>
              </a:ext>
            </a:extLst>
          </p:cNvPr>
          <p:cNvSpPr txBox="1"/>
          <p:nvPr/>
        </p:nvSpPr>
        <p:spPr>
          <a:xfrm>
            <a:off x="370417" y="1345720"/>
            <a:ext cx="107231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Start with Gianni’s LEED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Collapse wage income across all firms in each financial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If PAYG value is missing, use value from Individual Tax Return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Merge in demographics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/>
              <a:t>Sample in focus: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Individuals aged between 25 and 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Individuals with meaningful attachment to the labour force who earn </a:t>
            </a:r>
            <a:r>
              <a:rPr lang="en-AU" b="1" dirty="0"/>
              <a:t>above a cutoff</a:t>
            </a:r>
            <a:r>
              <a:rPr lang="en-AU" dirty="0"/>
              <a:t>: working full time for at least one quarter of year at the national minimum wage</a:t>
            </a:r>
          </a:p>
        </p:txBody>
      </p:sp>
    </p:spTree>
    <p:extLst>
      <p:ext uri="{BB962C8B-B14F-4D97-AF65-F5344CB8AC3E}">
        <p14:creationId xmlns:p14="http://schemas.microsoft.com/office/powerpoint/2010/main" val="633145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74280-C980-7734-CDDA-610C2C908A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86FC1D-7F91-FB55-3EB0-2CD49B0AE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9055AA-C032-49A8-3D10-A63F4480763E}"/>
              </a:ext>
            </a:extLst>
          </p:cNvPr>
          <p:cNvSpPr/>
          <p:nvPr/>
        </p:nvSpPr>
        <p:spPr>
          <a:xfrm>
            <a:off x="2827175" y="2136710"/>
            <a:ext cx="5318449" cy="3825551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</a:rPr>
              <a:t>Insert table 1 from </a:t>
            </a:r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  <a:hlinkClick r:id="rId2"/>
              </a:rPr>
              <a:t>grid paper</a:t>
            </a:r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</a:rPr>
              <a:t> for </a:t>
            </a:r>
            <a:r>
              <a:rPr lang="en-AU" b="1" dirty="0" err="1">
                <a:solidFill>
                  <a:schemeClr val="bg1"/>
                </a:solidFill>
                <a:latin typeface="Graphik" panose="020B0503030202060203" pitchFamily="34" charset="77"/>
              </a:rPr>
              <a:t>whats</a:t>
            </a:r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</a:rPr>
              <a:t> available in the AUS data</a:t>
            </a:r>
          </a:p>
        </p:txBody>
      </p:sp>
    </p:spTree>
    <p:extLst>
      <p:ext uri="{BB962C8B-B14F-4D97-AF65-F5344CB8AC3E}">
        <p14:creationId xmlns:p14="http://schemas.microsoft.com/office/powerpoint/2010/main" val="697872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3A0FF7-58B1-FA81-3C41-8DE3C0DFE1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Variable definitions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44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1C5CD-F977-743C-061A-96C64CEA99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F1F6AA-1CA6-C690-57FA-CA9557746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Variable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671A6B-2C9A-0D5C-B6BA-54E792AC92AF}"/>
                  </a:ext>
                </a:extLst>
              </p:cNvPr>
              <p:cNvSpPr txBox="1"/>
              <p:nvPr/>
            </p:nvSpPr>
            <p:spPr>
              <a:xfrm>
                <a:off x="370417" y="1130739"/>
                <a:ext cx="10644997" cy="5511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Earnings included in analysis: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GRID interested in annual labour market earnings, inclusive of bonuses, overtime, tips, commissions etc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Income defined using information from Individual Tax Returns and PAYG statements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I defined it as: If the wage line item of ITR missing, use PAYG wage value</a:t>
                </a:r>
              </a:p>
              <a:p>
                <a:endParaRPr lang="en-AU" dirty="0"/>
              </a:p>
              <a:p>
                <a:r>
                  <a:rPr lang="en-AU" dirty="0"/>
                  <a:t>Minimum income cutoffs: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GRID wants to remove individuals with weak attachment to labour force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In each year, minimum earnings cutoff set at: working full time at national minimum wage for less than one quarter of year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)</a:t>
                </a:r>
              </a:p>
              <a:p>
                <a:endParaRPr lang="en-AU" dirty="0"/>
              </a:p>
              <a:p>
                <a:r>
                  <a:rPr lang="en-AU" dirty="0"/>
                  <a:t>Four main measures of earnings: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Real earnings: </a:t>
                </a:r>
                <a:r>
                  <a:rPr lang="en-AU" dirty="0"/>
                  <a:t>Total wage earnings deflated by CPI, and log earnings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 err="1"/>
                  <a:t>Residualised</a:t>
                </a:r>
                <a:r>
                  <a:rPr lang="en-AU" b="1" dirty="0"/>
                  <a:t> log earnings: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includes age and year dummies run separately by gender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Permanent Income: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defined as average earnings in prior 3 years, where earnings can be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for at most 1 year</a:t>
                </a:r>
                <a:endParaRPr lang="en-AU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Changes in </a:t>
                </a:r>
                <a:r>
                  <a:rPr lang="en-AU" b="1" dirty="0" err="1"/>
                  <a:t>residualised</a:t>
                </a:r>
                <a:r>
                  <a:rPr lang="en-AU" b="1" dirty="0"/>
                  <a:t> earnings: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bSup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+5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where earnings are above the minimum cutoff for both years</a:t>
                </a:r>
                <a:endParaRPr lang="en-AU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671A6B-2C9A-0D5C-B6BA-54E792AC9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17" y="1130739"/>
                <a:ext cx="10644997" cy="5511637"/>
              </a:xfrm>
              <a:prstGeom prst="rect">
                <a:avLst/>
              </a:prstGeom>
              <a:blipFill>
                <a:blip r:embed="rId2"/>
                <a:stretch>
                  <a:fillRect l="-515" t="-552" r="-573" b="-7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32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145C1D-0047-447E-4085-5632EA667856}"/>
              </a:ext>
            </a:extLst>
          </p:cNvPr>
          <p:cNvSpPr txBox="1"/>
          <p:nvPr/>
        </p:nvSpPr>
        <p:spPr>
          <a:xfrm>
            <a:off x="370417" y="1162771"/>
            <a:ext cx="106449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Bottom coding: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Occurs due to non-filing of tax returns below the tax-free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Use PAYG data as primary source to address this is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b="1" dirty="0"/>
              <a:t>Top coding: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Values above an earnings level are censored by the 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Top coded value changes depending on variable and changes across different years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XXX [outline]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58EA88-B2E5-E510-9E74-6C33CE2E76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5F03B7-DAC9-6856-D1EC-A70E401C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Australia specific coding issues</a:t>
            </a:r>
          </a:p>
        </p:txBody>
      </p:sp>
    </p:spTree>
    <p:extLst>
      <p:ext uri="{BB962C8B-B14F-4D97-AF65-F5344CB8AC3E}">
        <p14:creationId xmlns:p14="http://schemas.microsoft.com/office/powerpoint/2010/main" val="1570137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30CACA-242B-F30D-5A95-B293317465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51A446-5F90-8DD1-ACD3-3120DD1F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Macroeconomic performance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3372E7-6DED-E59E-CE1C-B194EEB27F4B}"/>
              </a:ext>
            </a:extLst>
          </p:cNvPr>
          <p:cNvSpPr/>
          <p:nvPr/>
        </p:nvSpPr>
        <p:spPr>
          <a:xfrm>
            <a:off x="1123879" y="1138560"/>
            <a:ext cx="3361761" cy="2854320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raphik"/>
              </a:rPr>
              <a:t>Graph on the Australian macro context: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raphik"/>
              </a:rPr>
              <a:t> </a:t>
            </a:r>
          </a:p>
          <a:p>
            <a:pPr marL="285750" indent="-285750" algn="ctr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Graphik"/>
              </a:rPr>
              <a:t>timing of recessions over past 20 years</a:t>
            </a:r>
          </a:p>
          <a:p>
            <a:pPr marL="285750" indent="-285750" algn="ctr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Graphik"/>
              </a:rPr>
              <a:t>GDP growth</a:t>
            </a:r>
          </a:p>
          <a:p>
            <a:pPr marL="285750" indent="-285750" algn="ctr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Graphik"/>
              </a:rPr>
              <a:t>Unemployment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312E2-5F14-FB21-0DBB-850F2D7FA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8445" y="3231757"/>
            <a:ext cx="4634416" cy="4114800"/>
          </a:xfrm>
          <a:prstGeom prst="rect">
            <a:avLst/>
          </a:prstGeom>
        </p:spPr>
      </p:pic>
      <p:pic>
        <p:nvPicPr>
          <p:cNvPr id="7" name="Picture 6" descr="A graph with a line going up&#10;&#10;Description automatically generated">
            <a:extLst>
              <a:ext uri="{FF2B5EF4-FFF2-40B4-BE49-F238E27FC236}">
                <a16:creationId xmlns:a16="http://schemas.microsoft.com/office/drawing/2014/main" id="{8521B718-E5B9-DBC0-DF35-59EB3A936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650" y="534035"/>
            <a:ext cx="3568103" cy="3021965"/>
          </a:xfrm>
          <a:prstGeom prst="rect">
            <a:avLst/>
          </a:prstGeom>
        </p:spPr>
      </p:pic>
      <p:pic>
        <p:nvPicPr>
          <p:cNvPr id="9" name="Picture 8" descr="A graph of a graph showing the number of people in the same direction&#10;&#10;Description automatically generated with medium confidence">
            <a:extLst>
              <a:ext uri="{FF2B5EF4-FFF2-40B4-BE49-F238E27FC236}">
                <a16:creationId xmlns:a16="http://schemas.microsoft.com/office/drawing/2014/main" id="{B2CEB463-0899-4EC0-CF34-F459388D4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50" y="3614978"/>
            <a:ext cx="3433101" cy="3059430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3BA0739-0520-72F4-7BCB-9E1F9F5EB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43" y="501332"/>
            <a:ext cx="3263457" cy="2863850"/>
          </a:xfrm>
          <a:prstGeom prst="rect">
            <a:avLst/>
          </a:prstGeom>
        </p:spPr>
      </p:pic>
      <p:pic>
        <p:nvPicPr>
          <p:cNvPr id="15" name="Picture 1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32FAEE8D-30FD-2B1A-808E-D5F5DC4E1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873" y="3634889"/>
            <a:ext cx="3382642" cy="295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33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ea typeface="Roboto"/>
                <a:cs typeface="Arial"/>
              </a:rPr>
              <a:t>Inequality</a:t>
            </a:r>
          </a:p>
        </p:txBody>
      </p:sp>
    </p:spTree>
    <p:extLst>
      <p:ext uri="{BB962C8B-B14F-4D97-AF65-F5344CB8AC3E}">
        <p14:creationId xmlns:p14="http://schemas.microsoft.com/office/powerpoint/2010/main" val="4183980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82288-4642-3DF7-CC0A-1C75CF736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81CC38-1003-848E-9D32-CC7AD7F5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Inequality figures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05296-FEBF-A988-B498-FF3870911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962" y="1236961"/>
            <a:ext cx="5139674" cy="481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69D2F8-C805-3400-A788-E520E13D71A4}"/>
              </a:ext>
            </a:extLst>
          </p:cNvPr>
          <p:cNvSpPr txBox="1"/>
          <p:nvPr/>
        </p:nvSpPr>
        <p:spPr>
          <a:xfrm>
            <a:off x="3694594" y="561187"/>
            <a:ext cx="771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Percentiles of the Log Real Earnings Distribution relative to 2002</a:t>
            </a:r>
            <a:endParaRPr lang="en-NZ" b="1" dirty="0"/>
          </a:p>
        </p:txBody>
      </p:sp>
      <p:pic>
        <p:nvPicPr>
          <p:cNvPr id="19" name="Picture 18" descr="A graph of a graph showing the growth of the company's earnings&#10;&#10;Description automatically generated with medium confidence">
            <a:extLst>
              <a:ext uri="{FF2B5EF4-FFF2-40B4-BE49-F238E27FC236}">
                <a16:creationId xmlns:a16="http://schemas.microsoft.com/office/drawing/2014/main" id="{D9BF222B-C85D-3A91-EA43-50A5F3B2A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264" y="1026443"/>
            <a:ext cx="2986712" cy="2570198"/>
          </a:xfrm>
          <a:prstGeom prst="rect">
            <a:avLst/>
          </a:prstGeom>
        </p:spPr>
      </p:pic>
      <p:pic>
        <p:nvPicPr>
          <p:cNvPr id="21" name="Picture 20" descr="A graph with orange and blue lines&#10;&#10;Description automatically generated">
            <a:extLst>
              <a:ext uri="{FF2B5EF4-FFF2-40B4-BE49-F238E27FC236}">
                <a16:creationId xmlns:a16="http://schemas.microsoft.com/office/drawing/2014/main" id="{36D1C21D-0139-0E32-C2E7-65A926EA1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264" y="4085436"/>
            <a:ext cx="3008305" cy="2680871"/>
          </a:xfrm>
          <a:prstGeom prst="rect">
            <a:avLst/>
          </a:prstGeom>
        </p:spPr>
      </p:pic>
      <p:pic>
        <p:nvPicPr>
          <p:cNvPr id="23" name="Picture 22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67C16581-3AF8-E7CB-A43D-E3C3683A3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848" y="1072163"/>
            <a:ext cx="3115320" cy="2680871"/>
          </a:xfrm>
          <a:prstGeom prst="rect">
            <a:avLst/>
          </a:prstGeom>
        </p:spPr>
      </p:pic>
      <p:pic>
        <p:nvPicPr>
          <p:cNvPr id="25" name="Picture 24" descr="A graph of a graph showing the number of earnings&#10;&#10;Description automatically generated with medium confidence">
            <a:extLst>
              <a:ext uri="{FF2B5EF4-FFF2-40B4-BE49-F238E27FC236}">
                <a16:creationId xmlns:a16="http://schemas.microsoft.com/office/drawing/2014/main" id="{891A9006-6273-E694-DC16-C245BA113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595" y="3928790"/>
            <a:ext cx="3115320" cy="268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9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82288-4642-3DF7-CC0A-1C75CF736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81CC38-1003-848E-9D32-CC7AD7F5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Inequality figures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79B48-3761-4E3B-8FA9-949C746C1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3319" y="1795239"/>
            <a:ext cx="6096000" cy="31223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6F41D-75CC-2938-8F74-F4EB1936621D}"/>
              </a:ext>
            </a:extLst>
          </p:cNvPr>
          <p:cNvSpPr txBox="1"/>
          <p:nvPr/>
        </p:nvSpPr>
        <p:spPr>
          <a:xfrm>
            <a:off x="2121847" y="1096152"/>
            <a:ext cx="5979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Evolution of Labour Earnings Inequality by Cohort</a:t>
            </a:r>
            <a:endParaRPr lang="en-NZ" b="1" dirty="0"/>
          </a:p>
        </p:txBody>
      </p:sp>
      <p:pic>
        <p:nvPicPr>
          <p:cNvPr id="7" name="Picture 6" descr="A graph of growth and growth of women's earnings&#10;&#10;Description automatically generated">
            <a:extLst>
              <a:ext uri="{FF2B5EF4-FFF2-40B4-BE49-F238E27FC236}">
                <a16:creationId xmlns:a16="http://schemas.microsoft.com/office/drawing/2014/main" id="{45F271BD-53D8-AD6F-3FBD-431616926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43" y="1951152"/>
            <a:ext cx="4771767" cy="4155008"/>
          </a:xfrm>
          <a:prstGeom prst="rect">
            <a:avLst/>
          </a:prstGeom>
        </p:spPr>
      </p:pic>
      <p:pic>
        <p:nvPicPr>
          <p:cNvPr id="11" name="Picture 10" descr="A graph of growth and growth of men&#10;&#10;Description automatically generated with medium confidence">
            <a:extLst>
              <a:ext uri="{FF2B5EF4-FFF2-40B4-BE49-F238E27FC236}">
                <a16:creationId xmlns:a16="http://schemas.microsoft.com/office/drawing/2014/main" id="{95AC73C0-325B-F5A5-95D1-09C4F2EE6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0" y="1982444"/>
            <a:ext cx="4735830" cy="412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63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ea typeface="Roboto"/>
                <a:cs typeface="Arial"/>
              </a:rPr>
              <a:t>Volatility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5862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61 general template.potx" id="{90061909-20C7-47C0-9BA3-1FCA4037CBDA}" vid="{47FE1831-D1E7-41D2-8A16-5B5B5DBA35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5F0CD3CAC577428F918345EA95984B" ma:contentTypeVersion="17" ma:contentTypeDescription="Create a new document." ma:contentTypeScope="" ma:versionID="9c24137184b708f2103a3e4c853158b3">
  <xsd:schema xmlns:xsd="http://www.w3.org/2001/XMLSchema" xmlns:xs="http://www.w3.org/2001/XMLSchema" xmlns:p="http://schemas.microsoft.com/office/2006/metadata/properties" xmlns:ns3="e4d1f766-b7bc-405f-b1b1-3708f68b947f" xmlns:ns4="4b9edf12-ce7f-4316-b8c3-2be73dc7b433" targetNamespace="http://schemas.microsoft.com/office/2006/metadata/properties" ma:root="true" ma:fieldsID="254f0ded5abdb5f5479229dbb4141a84" ns3:_="" ns4:_="">
    <xsd:import namespace="e4d1f766-b7bc-405f-b1b1-3708f68b947f"/>
    <xsd:import namespace="4b9edf12-ce7f-4316-b8c3-2be73dc7b4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d1f766-b7bc-405f-b1b1-3708f68b94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9edf12-ce7f-4316-b8c3-2be73dc7b43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4d1f766-b7bc-405f-b1b1-3708f68b947f" xsi:nil="true"/>
  </documentManagement>
</p:properties>
</file>

<file path=customXml/itemProps1.xml><?xml version="1.0" encoding="utf-8"?>
<ds:datastoreItem xmlns:ds="http://schemas.openxmlformats.org/officeDocument/2006/customXml" ds:itemID="{ADA4B1C8-1F67-4F80-A351-28C0092FBB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d1f766-b7bc-405f-b1b1-3708f68b947f"/>
    <ds:schemaRef ds:uri="4b9edf12-ce7f-4316-b8c3-2be73dc7b4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587A8C-E6E0-438A-B9B2-09B0104496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3014CD-E2BD-461E-A467-52259CD1155D}">
  <ds:schemaRefs>
    <ds:schemaRef ds:uri="http://purl.org/dc/elements/1.1/"/>
    <ds:schemaRef ds:uri="http://purl.org/dc/terms/"/>
    <ds:schemaRef ds:uri="4b9edf12-ce7f-4316-b8c3-2be73dc7b433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4d1f766-b7bc-405f-b1b1-3708f68b947f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2707</TotalTime>
  <Words>441</Words>
  <Application>Microsoft Office PowerPoint</Application>
  <PresentationFormat>Widescreen</PresentationFormat>
  <Paragraphs>70</Paragraphs>
  <Slides>18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Aptos</vt:lpstr>
      <vt:lpstr>Arial</vt:lpstr>
      <vt:lpstr>Cambria Math</vt:lpstr>
      <vt:lpstr>Graphik</vt:lpstr>
      <vt:lpstr>GT Sectra Fine</vt:lpstr>
      <vt:lpstr>Proxima Nova Rg</vt:lpstr>
      <vt:lpstr>Roboto</vt:lpstr>
      <vt:lpstr>Roboto Black</vt:lpstr>
      <vt:lpstr>System Font</vt:lpstr>
      <vt:lpstr>e61 slide master</vt:lpstr>
      <vt:lpstr>e61 slide master</vt:lpstr>
      <vt:lpstr>think-cell Slide</vt:lpstr>
      <vt:lpstr>Insights on income dynamics from two decades of administrative data</vt:lpstr>
      <vt:lpstr>PowerPoint Presentation</vt:lpstr>
      <vt:lpstr>Variable construction</vt:lpstr>
      <vt:lpstr>Australia specific coding issues</vt:lpstr>
      <vt:lpstr>Macroeconomic performance</vt:lpstr>
      <vt:lpstr>PowerPoint Presentation</vt:lpstr>
      <vt:lpstr>Inequality figures</vt:lpstr>
      <vt:lpstr>Inequality figures</vt:lpstr>
      <vt:lpstr>PowerPoint Presentation</vt:lpstr>
      <vt:lpstr>1yr growth of residualised earnings</vt:lpstr>
      <vt:lpstr>1yr growth of residualised earnings by permanent income</vt:lpstr>
      <vt:lpstr>1yr growth of residualised earnings by permanent income</vt:lpstr>
      <vt:lpstr>1yr growth of residualised earnings by permanent income</vt:lpstr>
      <vt:lpstr>PowerPoint Presentation</vt:lpstr>
      <vt:lpstr>Rank-rank mobility within permanent income distribution</vt:lpstr>
      <vt:lpstr>PowerPoint Presentation</vt:lpstr>
      <vt:lpstr>Data construction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 on Australian inequality from two decades of administrative earnings data</dc:title>
  <dc:creator>Matt Elias</dc:creator>
  <cp:lastModifiedBy>Matt Nolan</cp:lastModifiedBy>
  <cp:revision>71</cp:revision>
  <dcterms:created xsi:type="dcterms:W3CDTF">2024-03-04T23:45:18Z</dcterms:created>
  <dcterms:modified xsi:type="dcterms:W3CDTF">2024-11-07T08:33:30Z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0x010100E35F0CD3CAC577428F918345EA95984B</vt:lpwstr>
  </property>
</Properties>
</file>